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matic SC" charset="-79"/>
      <p:bold r:id="rId22"/>
    </p:embeddedFont>
    <p:embeddedFont>
      <p:font typeface="Source Code Pro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anie.200700534" TargetMode="External"/><Relationship Id="rId3" Type="http://schemas.openxmlformats.org/officeDocument/2006/relationships/hyperlink" Target="https://www.nature.com/subjects/supramolecular-chemistry" TargetMode="External"/><Relationship Id="rId7" Type="http://schemas.openxmlformats.org/officeDocument/2006/relationships/hyperlink" Target="https://doi.org/10.1021/ja403264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351/PAC-REC-10-01-02" TargetMode="External"/><Relationship Id="rId5" Type="http://schemas.openxmlformats.org/officeDocument/2006/relationships/hyperlink" Target="https://doi.org/10.1016/B0-08-045044-X/00250-9" TargetMode="External"/><Relationship Id="rId4" Type="http://schemas.openxmlformats.org/officeDocument/2006/relationships/hyperlink" Target="https://www.nature.com/subjects/crystal-engineering?WT.ac=search_subjects_crystal_engineering" TargetMode="External"/><Relationship Id="rId9" Type="http://schemas.openxmlformats.org/officeDocument/2006/relationships/hyperlink" Target="https://doi.org/10.1002/anie.19952311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E4E8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1200550"/>
            <a:ext cx="8520600" cy="18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latin typeface="Times New Roman"/>
                <a:ea typeface="Times New Roman"/>
                <a:cs typeface="Times New Roman"/>
                <a:sym typeface="Times New Roman"/>
              </a:rPr>
              <a:t>Μηχανική του Κρυστάλλου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>
                <a:latin typeface="Times New Roman"/>
                <a:ea typeface="Times New Roman"/>
                <a:cs typeface="Times New Roman"/>
                <a:sym typeface="Times New Roman"/>
              </a:rPr>
              <a:t>(Crystal Engineering)</a:t>
            </a:r>
            <a:endParaRPr sz="120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448625"/>
            <a:ext cx="8520600" cy="16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Μεταπτυχιακό μάθημα: Υπερμοριακή Χημεία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Καθηγητής: Αθανάσιος Γ. Κουτσολέλος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Μυλοποταμιτάκη Δωροθέα Α.Μ.: 966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Μάιος 2018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950" y="80288"/>
            <a:ext cx="1276350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153025" y="141250"/>
            <a:ext cx="6779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Πανεπιστήμιο Κρήτης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Σχολή Θετικών και Τεχνολογικών Σπουδών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Τμήμα Χημείας</a:t>
            </a:r>
            <a:b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Γενικό Πρόγραμμα Μεταπτυχιακών Σπουδών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Packing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αρχή του close packing δηλώνει ότι τα μόρια συσκευάζονται σε έναν κρύσταλλο έτσι ώστε κάθε μόριο να περιβάλλεται από έναν μέγιστο αριθμό γειτόνων.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r="33052"/>
          <a:stretch/>
        </p:blipFill>
        <p:spPr>
          <a:xfrm>
            <a:off x="1511188" y="2232850"/>
            <a:ext cx="6121627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883200" y="3907650"/>
            <a:ext cx="67794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Κυβική δομή (CCP)		        		   Εξαγωνική δομή (HCP)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Κρυστάλλωση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διαδικασία σχηματισμού στερεού υλικού από υγρό διάλυμα ή τήγμα, όπου το στερεό υλικό που σχηματίζεται έχει κρυσταλλική δομή.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Κινητική υπερμοριακή αντίδραση.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Μηχανισμός Κρυστάλλωσης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Δομές με πολλαπλά μόρια στο ασύμμετρο κέντρο (Ζ’&gt;1): “στιγμιότυπα” της κρυστάλλωσης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Πρώιμα στάδια: Πρώτο συνθόνιο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Μεταβατική κατάσταση: Πυρήνωση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Τελευταία στάδια: Απομάκρυνση του διαλύτη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Διάλυμα: εντροπική κατάσταση/ Κρύσταλλος: ενθαλπική ισορροπία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100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5014200" y="2218550"/>
            <a:ext cx="1941900" cy="471000"/>
          </a:xfrm>
          <a:prstGeom prst="wedgeRectCallout">
            <a:avLst>
              <a:gd name="adj1" fmla="val -51124"/>
              <a:gd name="adj2" fmla="val 80270"/>
            </a:avLst>
          </a:prstGeom>
          <a:solidFill>
            <a:srgbClr val="E6B8AF"/>
          </a:solidFill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Σημείο Υψηλότερης ενέργειας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Θερμοδυναμική και Κινητική Κρυστάλλωση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691475"/>
            <a:ext cx="8520600" cy="28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Θερμοδυναμικό (Γεωμετρικό) μοντέλο: Κατά τη διαδικασία σύνθεσης του κρυστάλλου μπορεί να αλλάξει η διάταξη των συνθονίων έτσι ώστε να επιτευχθεί η χαμηλότερη ενεργειακά γεωμετρική διάταξη.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Κινητικό (Χημικό) μοντέλο: Μόλις σχηματιστεί ο πρώτος δεσμός, δεν μπορεί να "ανατραπεί" και ο σχηματισμός του επόμενου δεσμού μεταξύ του δεύτερου δότη και δέκτη είναι αναπόφευκτος.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Πολυμορφισμός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★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ικανότητα ενός στερεού να βρίσκεται σε περισσότερες από μια κρυσταλλικές δομές.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Κατά την κρυστάλλωση λαμβάνονται υπόψιν και τα δύο μοντέλα για τον σχηματισμό των τελικών προϊόντων.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δύο αυτά μοντέλα οδηγούν στον σχηματισμό πολλών διαφορετικών κρυσταλλικών δομών.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Τρόποι προσδιορισμού κρυσταλλικής δομής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718425"/>
            <a:ext cx="8520600" cy="28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Χ-Ray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EPR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NMR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Κυκλικός Διχρωισμός (CD)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Φασματοσκοπία Mossbauer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Εφαρμογές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Νανοσωματίδια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Μονοκρυσταλλικά λεπτά films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Ανόργανα πολυμερή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Υγροί κρύσταλλοι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Σχεδιασμός φαρμάκων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Φαρμακευτικοί συν-κρύσταλλοι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150" y="1228675"/>
            <a:ext cx="2072975" cy="13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t="35060" r="53671"/>
          <a:stretch/>
        </p:blipFill>
        <p:spPr>
          <a:xfrm>
            <a:off x="5284750" y="2626575"/>
            <a:ext cx="1483000" cy="155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725" y="2753150"/>
            <a:ext cx="1874525" cy="17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5284750" y="4392700"/>
            <a:ext cx="34485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Εικόνα 3. Εικόνες υγρών κρυστάλλων, μονοκρυσταλλικών λεπτών film και νανοσωματιδίων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Σύνοψη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Μηχανική του κρυστάλλου: η κατανόηση των διαμοριακών δυνάμεων που αναπτύσσονται σε έναν κρύσταλλο για τη δημιουργία νέων στερεών με επιθυμητές ιδιότητες.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πρόβλεψη της κρυσταλλικής δομής είναι εξαιρετικά δύσκολη, όμως μπορεί να προβλεφθεί ικανοποιητικά.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Παραγωγή νέων στερεών με ευρύ φάσμα εφαρμογών (πχ. φωτοβολταϊκα, ιατρική, βιομηχανία).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Βιβλιογραφία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41100" y="125222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https://www.nature.com/subjects/supramolecular-chemistry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https://www.nature.com/subjects/crystal-engineering?WT.ac=search_subjects_crystal_engineering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Motiejunas, D., &amp; Wade, R. C. “Structural, Energetic, and Dynamic Aspects of Ligand–Receptor Interactions.”, </a:t>
            </a:r>
            <a:r>
              <a:rPr lang="en" sz="1400" i="1">
                <a:latin typeface="Times New Roman"/>
                <a:ea typeface="Times New Roman"/>
                <a:cs typeface="Times New Roman"/>
                <a:sym typeface="Times New Roman"/>
              </a:rPr>
              <a:t>Comprehensive Medicinal Chemistry II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2007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i="1">
                <a:latin typeface="Times New Roman"/>
                <a:ea typeface="Times New Roman"/>
                <a:cs typeface="Times New Roman"/>
                <a:sym typeface="Times New Roman"/>
              </a:rPr>
              <a:t>193–213.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https://doi.org/10.1016/B0-08-045044-X/00250-9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Arunan, E., Desiraju, G. R., Klein, R. A., Sadlej, J., Scheiner, S., Alkorta, I., … Nesbitt, D. J. “Definition of the hydrogen bond (IUPAC Recommendations 2011).”, </a:t>
            </a:r>
            <a:r>
              <a:rPr lang="en" sz="1400" i="1">
                <a:latin typeface="Times New Roman"/>
                <a:ea typeface="Times New Roman"/>
                <a:cs typeface="Times New Roman"/>
                <a:sym typeface="Times New Roman"/>
              </a:rPr>
              <a:t>Pure and Applied Chemistry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2011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83(8), </a:t>
            </a:r>
            <a:r>
              <a:rPr lang="en" sz="1400" i="1">
                <a:latin typeface="Times New Roman"/>
                <a:ea typeface="Times New Roman"/>
                <a:cs typeface="Times New Roman"/>
                <a:sym typeface="Times New Roman"/>
              </a:rPr>
              <a:t>1637–1641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https://doi.org/10.1351/PAC-REC-10-01-02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Desiraju, G. R. “Crystal engineering: From molecule to crystal.”, </a:t>
            </a:r>
            <a:r>
              <a:rPr lang="en" sz="1400" i="1">
                <a:latin typeface="Times New Roman"/>
                <a:ea typeface="Times New Roman"/>
                <a:cs typeface="Times New Roman"/>
                <a:sym typeface="Times New Roman"/>
              </a:rPr>
              <a:t>Journal of the American Chemical Society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2013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135(27), </a:t>
            </a:r>
            <a:r>
              <a:rPr lang="en" sz="1400" i="1">
                <a:latin typeface="Times New Roman"/>
                <a:ea typeface="Times New Roman"/>
                <a:cs typeface="Times New Roman"/>
                <a:sym typeface="Times New Roman"/>
              </a:rPr>
              <a:t>9952–9967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https://doi.org/10.1021/ja403264c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Desiraju, G. R. “Crystal engineering: A holistic view.”, </a:t>
            </a:r>
            <a:r>
              <a:rPr lang="en" sz="1400" i="1">
                <a:latin typeface="Times New Roman"/>
                <a:ea typeface="Times New Roman"/>
                <a:cs typeface="Times New Roman"/>
                <a:sym typeface="Times New Roman"/>
              </a:rPr>
              <a:t>Angewandte Chemie - International Edition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2007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46(44), 8342–8356.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https://doi.org/10.1002/anie.200700534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Desiraju, G. R. “Supramolecular Synthons in Crystal Engineering—A New Organic Synthesis.”, </a:t>
            </a:r>
            <a:r>
              <a:rPr lang="en" sz="1400" i="1">
                <a:latin typeface="Times New Roman"/>
                <a:ea typeface="Times New Roman"/>
                <a:cs typeface="Times New Roman"/>
                <a:sym typeface="Times New Roman"/>
              </a:rPr>
              <a:t>Angewandte Chemie International Edition in English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b="1">
                <a:latin typeface="Times New Roman"/>
                <a:ea typeface="Times New Roman"/>
                <a:cs typeface="Times New Roman"/>
                <a:sym typeface="Times New Roman"/>
              </a:rPr>
              <a:t>1995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34(21), </a:t>
            </a:r>
            <a:r>
              <a:rPr lang="en" sz="1400" i="1">
                <a:latin typeface="Times New Roman"/>
                <a:ea typeface="Times New Roman"/>
                <a:cs typeface="Times New Roman"/>
                <a:sym typeface="Times New Roman"/>
              </a:rPr>
              <a:t>2311–2327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https://doi.org/10.1002/anie.199523111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475" y="929825"/>
            <a:ext cx="5168300" cy="34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Περιεχόμενα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Κρύσταλλος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Μηχανική κρυστάλλου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Υπερμοριακή Χημεία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Μηχανική κρυστάλλου και Υπερμοριακή Χημεία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Συνθόνια- Υπερμοριακό Συνθόνιο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Δεσμοί Υδρογόνου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packing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 startAt="8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Κρυστάλλωση- Μηχανισμός Κρυστάλλωσης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 startAt="8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Θερμοδυναμική και Κινητική Κρυστάλλωση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 startAt="8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Πολυμορφισμός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 startAt="8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Τρόποι προσδιορισμού κρυσταλλικής δομής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 startAt="8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Εφαρμογές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 startAt="8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Σύνοψη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Κρύσταλλος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3262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Είναι ένα στερεό με ακριβής και συγκεκριμένη διάταξη μορίων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Αποτελείται από άτομα, ιόντα ή μόρια τα οποία διευθετούνται με ένα συγκεκριμένο μοτίβο και προς τις 3 κατευθύνσεις.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Χαρακτηρίζεται από περιοδικότητα στη δομή του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950" y="1228675"/>
            <a:ext cx="2858147" cy="28993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6049800" y="4128075"/>
            <a:ext cx="29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Εικόνα 1. Κρυσταλλικές δομές. Μουσείο Φυσικής Ιστορίας του Λονδίνου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Μηχανική του Κρυστάλλου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Κατανόηση των διαμοριακών αλληλεπιδράσεων οι οποίες αναπτύσσονται μεταξύ των ατόμων, ιόντων ή μορίων στις κρυσταλλικές δομές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Αξιοποίηση των παραπάνω στο σχεδιασμό νέων στερεών με επιθυμητές φυσικές και χημικές ιδιότητες.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όρος εισήχθη για πρώτη φορά στη βιβλιογραφία το 1955 από τον R. Pepinski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085550" y="2836575"/>
            <a:ext cx="9063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11775" y="3472175"/>
            <a:ext cx="8520600" cy="564900"/>
          </a:xfrm>
          <a:prstGeom prst="horizontalScroll">
            <a:avLst>
              <a:gd name="adj" fmla="val 12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Υπερμοριακή Χημεία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Μελέτη οντοτήτων μεγαλύτερης πολυπλοκότητας από μεμονωμένα μόρια- συγκροτήματα μορίων που δεσμεύονται και οργανώνονται μέσω διαμοριακών αλληλεπιδράσεων.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σχεδιασμός και η σύνθεση των υπερμοριακών συστημάτων διέπεται από αλληλεπιδράσεις πέρα από τον ομοιοπολικό δεσμό, χρησιμοποιώντας, για παράδειγμα, δεσμούς υδρογόνου, van der Waals, π-π αλληλεπιδράσεις.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Μηχανική του κρυστάλλου και Υπερμοριακή Χημεία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018350" y="2153825"/>
            <a:ext cx="11361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Άτομο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Ιόν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Μόριο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4136550" y="2695325"/>
            <a:ext cx="870900" cy="17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5407125" y="2342075"/>
            <a:ext cx="25071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Κρύσταλλος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(Υπερμοριάκη δομή)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/>
          <p:nvPr/>
        </p:nvSpPr>
        <p:spPr>
          <a:xfrm rot="-10047584">
            <a:off x="471160" y="3587021"/>
            <a:ext cx="1789286" cy="931510"/>
          </a:xfrm>
          <a:prstGeom prst="cloudCallout">
            <a:avLst>
              <a:gd name="adj1" fmla="val -12890"/>
              <a:gd name="adj2" fmla="val 12482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908000" y="3857625"/>
            <a:ext cx="9987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Συνθόνια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Συνθόνια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23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Είναι οι  κινητικές δομικές μονάδες που καθορίζουν τα βασικά χαρακτηριστικά μιας κρυσταλλικής δομής.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Θεωρείται ότι είναι μια λογική προσέγγιση ολόκληρου τον κρύσταλλο.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311700" y="3712800"/>
            <a:ext cx="8520600" cy="564900"/>
          </a:xfrm>
          <a:prstGeom prst="horizontalScroll">
            <a:avLst>
              <a:gd name="adj" fmla="val 12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Ο όρος χρησιμοποιήθηκε για πρώτη φορά το 1960 από τον χημικό Ε. J. Corey 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Υπερμοριακό Συνθόνιο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Ένα υπερμοριακό συνθόνιο είναι ένα μοτίβο που αποτελείται από μοριακά και υπερμοριακά στοιχεία.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επαναλαμβανόμενα υπερμοριακά συνθόνια τα οποία συνδέονται με συγκεκριμένους τύπους αλληλεπιδράσεων σχηματίζουν ένα κρύσταλλο.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Δεσμοί Υδρογόνου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6165300" cy="3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Είναι ελκτική αλληλεπίδραση μεταξύ ενός ατόμου υδρογόνου από ένα μόριο ή ενός μοριακού θραύσματος Χ-Η στο οποίο το Χ είναι περισσότερο ηλεκτροαρνητικό από το Η και ένα άτομο ή μια ομάδα ατόμων στο ίδιο ή σε ένα διαφορετικό μόριο, απόδειξη σχηματισμού δεσμών.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Eίναι ειδικές, μικρής εμβέλειας, κατευθυντικές, μη δεσμικές αλληλεπιδράσεις.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0" y="1228675"/>
            <a:ext cx="2549775" cy="33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6477000" y="4175775"/>
            <a:ext cx="23553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Εικόνα 2. Δεσμός υδρογόνου μεταξύ μορίων νερού. https://www.quora.com/Is-hydrogen-bonding-ever-present-between-molecules-not-containing-hydrogen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PresentationFormat>Προβολή στην οθόνη (16:9)</PresentationFormat>
  <Paragraphs>103</Paragraphs>
  <Slides>19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Amatic SC</vt:lpstr>
      <vt:lpstr>Source Code Pro</vt:lpstr>
      <vt:lpstr>Beach Day</vt:lpstr>
      <vt:lpstr>Μηχανική του Κρυστάλλου (Crystal Engineering)</vt:lpstr>
      <vt:lpstr>Περιεχόμενα</vt:lpstr>
      <vt:lpstr>Κρύσταλλος</vt:lpstr>
      <vt:lpstr>Μηχανική του Κρυστάλλου</vt:lpstr>
      <vt:lpstr>Υπερμοριακή Χημεία</vt:lpstr>
      <vt:lpstr>Μηχανική του κρυστάλλου και Υπερμοριακή Χημεία</vt:lpstr>
      <vt:lpstr>Συνθόνια</vt:lpstr>
      <vt:lpstr>Υπερμοριακό Συνθόνιο</vt:lpstr>
      <vt:lpstr>Δεσμοί Υδρογόνου</vt:lpstr>
      <vt:lpstr>Close Packing </vt:lpstr>
      <vt:lpstr>Κρυστάλλωση</vt:lpstr>
      <vt:lpstr>Μηχανισμός Κρυστάλλωσης</vt:lpstr>
      <vt:lpstr>Θερμοδυναμική και Κινητική Κρυστάλλωση</vt:lpstr>
      <vt:lpstr>Πολυμορφισμός</vt:lpstr>
      <vt:lpstr>Τρόποι προσδιορισμού κρυσταλλικής δομής </vt:lpstr>
      <vt:lpstr>Εφαρμογές</vt:lpstr>
      <vt:lpstr>Σύνοψη</vt:lpstr>
      <vt:lpstr>Βιβλιογραφία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Μηχανική του Κρυστάλλου (Crystal Engineering)</dc:title>
  <cp:lastModifiedBy>ΜΥΛΟΠΟΤΑΜΙΤΑΚΙΣ Ι</cp:lastModifiedBy>
  <cp:revision>1</cp:revision>
  <dcterms:modified xsi:type="dcterms:W3CDTF">2018-05-06T19:18:21Z</dcterms:modified>
</cp:coreProperties>
</file>